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8027988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19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2"/>
    <p:restoredTop sz="96405"/>
  </p:normalViewPr>
  <p:slideViewPr>
    <p:cSldViewPr snapToGrid="0" snapToObjects="1">
      <p:cViewPr>
        <p:scale>
          <a:sx n="89" d="100"/>
          <a:sy n="89" d="100"/>
        </p:scale>
        <p:origin x="2862" y="-360"/>
      </p:cViewPr>
      <p:guideLst>
        <p:guide orient="horz" pos="328"/>
        <p:guide pos="19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B5639-A5CB-7747-B7AC-DE57F7D8C2B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1538" y="1241425"/>
            <a:ext cx="25146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5AFD7-9F2E-E149-BEB3-5E13EA616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6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2099" y="1749795"/>
            <a:ext cx="6823790" cy="3722335"/>
          </a:xfrm>
        </p:spPr>
        <p:txBody>
          <a:bodyPr anchor="b"/>
          <a:lstStyle>
            <a:lvl1pPr algn="ctr">
              <a:defRPr sz="5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3499" y="5615678"/>
            <a:ext cx="6020991" cy="2581379"/>
          </a:xfrm>
        </p:spPr>
        <p:txBody>
          <a:bodyPr/>
          <a:lstStyle>
            <a:lvl1pPr marL="0" indent="0" algn="ctr">
              <a:buNone/>
              <a:defRPr sz="2107"/>
            </a:lvl1pPr>
            <a:lvl2pPr marL="401422" indent="0" algn="ctr">
              <a:buNone/>
              <a:defRPr sz="1756"/>
            </a:lvl2pPr>
            <a:lvl3pPr marL="802843" indent="0" algn="ctr">
              <a:buNone/>
              <a:defRPr sz="1580"/>
            </a:lvl3pPr>
            <a:lvl4pPr marL="1204265" indent="0" algn="ctr">
              <a:buNone/>
              <a:defRPr sz="1405"/>
            </a:lvl4pPr>
            <a:lvl5pPr marL="1605686" indent="0" algn="ctr">
              <a:buNone/>
              <a:defRPr sz="1405"/>
            </a:lvl5pPr>
            <a:lvl6pPr marL="2007108" indent="0" algn="ctr">
              <a:buNone/>
              <a:defRPr sz="1405"/>
            </a:lvl6pPr>
            <a:lvl7pPr marL="2408530" indent="0" algn="ctr">
              <a:buNone/>
              <a:defRPr sz="1405"/>
            </a:lvl7pPr>
            <a:lvl8pPr marL="2809951" indent="0" algn="ctr">
              <a:buNone/>
              <a:defRPr sz="1405"/>
            </a:lvl8pPr>
            <a:lvl9pPr marL="3211373" indent="0" algn="ctr">
              <a:buNone/>
              <a:defRPr sz="1405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7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4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743" y="2665532"/>
            <a:ext cx="6924140" cy="4447496"/>
          </a:xfrm>
        </p:spPr>
        <p:txBody>
          <a:bodyPr anchor="b"/>
          <a:lstStyle>
            <a:lvl1pPr>
              <a:defRPr sz="5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743" y="7155103"/>
            <a:ext cx="6924140" cy="2338833"/>
          </a:xfrm>
        </p:spPr>
        <p:txBody>
          <a:bodyPr/>
          <a:lstStyle>
            <a:lvl1pPr marL="0" indent="0">
              <a:buNone/>
              <a:defRPr sz="2107">
                <a:solidFill>
                  <a:schemeClr val="tx1"/>
                </a:solidFill>
              </a:defRPr>
            </a:lvl1pPr>
            <a:lvl2pPr marL="401422" indent="0">
              <a:buNone/>
              <a:defRPr sz="1756">
                <a:solidFill>
                  <a:schemeClr val="tx1">
                    <a:tint val="75000"/>
                  </a:schemeClr>
                </a:solidFill>
              </a:defRPr>
            </a:lvl2pPr>
            <a:lvl3pPr marL="802843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3pPr>
            <a:lvl4pPr marL="1204265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4pPr>
            <a:lvl5pPr marL="1605686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5pPr>
            <a:lvl6pPr marL="2007108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6pPr>
            <a:lvl7pPr marL="2408530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7pPr>
            <a:lvl8pPr marL="2809951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8pPr>
            <a:lvl9pPr marL="3211373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1924" y="2846200"/>
            <a:ext cx="3411895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169" y="2846200"/>
            <a:ext cx="3411895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1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970" y="569242"/>
            <a:ext cx="692414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2971" y="2620980"/>
            <a:ext cx="3396215" cy="1284502"/>
          </a:xfrm>
        </p:spPr>
        <p:txBody>
          <a:bodyPr anchor="b"/>
          <a:lstStyle>
            <a:lvl1pPr marL="0" indent="0">
              <a:buNone/>
              <a:defRPr sz="2107" b="1"/>
            </a:lvl1pPr>
            <a:lvl2pPr marL="401422" indent="0">
              <a:buNone/>
              <a:defRPr sz="1756" b="1"/>
            </a:lvl2pPr>
            <a:lvl3pPr marL="802843" indent="0">
              <a:buNone/>
              <a:defRPr sz="1580" b="1"/>
            </a:lvl3pPr>
            <a:lvl4pPr marL="1204265" indent="0">
              <a:buNone/>
              <a:defRPr sz="1405" b="1"/>
            </a:lvl4pPr>
            <a:lvl5pPr marL="1605686" indent="0">
              <a:buNone/>
              <a:defRPr sz="1405" b="1"/>
            </a:lvl5pPr>
            <a:lvl6pPr marL="2007108" indent="0">
              <a:buNone/>
              <a:defRPr sz="1405" b="1"/>
            </a:lvl6pPr>
            <a:lvl7pPr marL="2408530" indent="0">
              <a:buNone/>
              <a:defRPr sz="1405" b="1"/>
            </a:lvl7pPr>
            <a:lvl8pPr marL="2809951" indent="0">
              <a:buNone/>
              <a:defRPr sz="1405" b="1"/>
            </a:lvl8pPr>
            <a:lvl9pPr marL="3211373" indent="0">
              <a:buNone/>
              <a:defRPr sz="140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971" y="3905482"/>
            <a:ext cx="3396215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64169" y="2620980"/>
            <a:ext cx="3412941" cy="1284502"/>
          </a:xfrm>
        </p:spPr>
        <p:txBody>
          <a:bodyPr anchor="b"/>
          <a:lstStyle>
            <a:lvl1pPr marL="0" indent="0">
              <a:buNone/>
              <a:defRPr sz="2107" b="1"/>
            </a:lvl1pPr>
            <a:lvl2pPr marL="401422" indent="0">
              <a:buNone/>
              <a:defRPr sz="1756" b="1"/>
            </a:lvl2pPr>
            <a:lvl3pPr marL="802843" indent="0">
              <a:buNone/>
              <a:defRPr sz="1580" b="1"/>
            </a:lvl3pPr>
            <a:lvl4pPr marL="1204265" indent="0">
              <a:buNone/>
              <a:defRPr sz="1405" b="1"/>
            </a:lvl4pPr>
            <a:lvl5pPr marL="1605686" indent="0">
              <a:buNone/>
              <a:defRPr sz="1405" b="1"/>
            </a:lvl5pPr>
            <a:lvl6pPr marL="2007108" indent="0">
              <a:buNone/>
              <a:defRPr sz="1405" b="1"/>
            </a:lvl6pPr>
            <a:lvl7pPr marL="2408530" indent="0">
              <a:buNone/>
              <a:defRPr sz="1405" b="1"/>
            </a:lvl7pPr>
            <a:lvl8pPr marL="2809951" indent="0">
              <a:buNone/>
              <a:defRPr sz="1405" b="1"/>
            </a:lvl8pPr>
            <a:lvl9pPr marL="3211373" indent="0">
              <a:buNone/>
              <a:defRPr sz="140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4169" y="3905482"/>
            <a:ext cx="3412941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5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7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2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970" y="712788"/>
            <a:ext cx="2589235" cy="2494756"/>
          </a:xfrm>
        </p:spPr>
        <p:txBody>
          <a:bodyPr anchor="b"/>
          <a:lstStyle>
            <a:lvl1pPr>
              <a:defRPr sz="281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2941" y="1539425"/>
            <a:ext cx="4064169" cy="7598117"/>
          </a:xfrm>
        </p:spPr>
        <p:txBody>
          <a:bodyPr/>
          <a:lstStyle>
            <a:lvl1pPr>
              <a:defRPr sz="2810"/>
            </a:lvl1pPr>
            <a:lvl2pPr>
              <a:defRPr sz="2458"/>
            </a:lvl2pPr>
            <a:lvl3pPr>
              <a:defRPr sz="2107"/>
            </a:lvl3pPr>
            <a:lvl4pPr>
              <a:defRPr sz="1756"/>
            </a:lvl4pPr>
            <a:lvl5pPr>
              <a:defRPr sz="1756"/>
            </a:lvl5pPr>
            <a:lvl6pPr>
              <a:defRPr sz="1756"/>
            </a:lvl6pPr>
            <a:lvl7pPr>
              <a:defRPr sz="1756"/>
            </a:lvl7pPr>
            <a:lvl8pPr>
              <a:defRPr sz="1756"/>
            </a:lvl8pPr>
            <a:lvl9pPr>
              <a:defRPr sz="1756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970" y="3207544"/>
            <a:ext cx="2589235" cy="5942372"/>
          </a:xfrm>
        </p:spPr>
        <p:txBody>
          <a:bodyPr/>
          <a:lstStyle>
            <a:lvl1pPr marL="0" indent="0">
              <a:buNone/>
              <a:defRPr sz="1405"/>
            </a:lvl1pPr>
            <a:lvl2pPr marL="401422" indent="0">
              <a:buNone/>
              <a:defRPr sz="1229"/>
            </a:lvl2pPr>
            <a:lvl3pPr marL="802843" indent="0">
              <a:buNone/>
              <a:defRPr sz="1054"/>
            </a:lvl3pPr>
            <a:lvl4pPr marL="1204265" indent="0">
              <a:buNone/>
              <a:defRPr sz="878"/>
            </a:lvl4pPr>
            <a:lvl5pPr marL="1605686" indent="0">
              <a:buNone/>
              <a:defRPr sz="878"/>
            </a:lvl5pPr>
            <a:lvl6pPr marL="2007108" indent="0">
              <a:buNone/>
              <a:defRPr sz="878"/>
            </a:lvl6pPr>
            <a:lvl7pPr marL="2408530" indent="0">
              <a:buNone/>
              <a:defRPr sz="878"/>
            </a:lvl7pPr>
            <a:lvl8pPr marL="2809951" indent="0">
              <a:buNone/>
              <a:defRPr sz="878"/>
            </a:lvl8pPr>
            <a:lvl9pPr marL="3211373" indent="0">
              <a:buNone/>
              <a:defRPr sz="87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970" y="712788"/>
            <a:ext cx="2589235" cy="2494756"/>
          </a:xfrm>
        </p:spPr>
        <p:txBody>
          <a:bodyPr anchor="b"/>
          <a:lstStyle>
            <a:lvl1pPr>
              <a:defRPr sz="281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12941" y="1539425"/>
            <a:ext cx="4064169" cy="7598117"/>
          </a:xfrm>
        </p:spPr>
        <p:txBody>
          <a:bodyPr anchor="t"/>
          <a:lstStyle>
            <a:lvl1pPr marL="0" indent="0">
              <a:buNone/>
              <a:defRPr sz="2810"/>
            </a:lvl1pPr>
            <a:lvl2pPr marL="401422" indent="0">
              <a:buNone/>
              <a:defRPr sz="2458"/>
            </a:lvl2pPr>
            <a:lvl3pPr marL="802843" indent="0">
              <a:buNone/>
              <a:defRPr sz="2107"/>
            </a:lvl3pPr>
            <a:lvl4pPr marL="1204265" indent="0">
              <a:buNone/>
              <a:defRPr sz="1756"/>
            </a:lvl4pPr>
            <a:lvl5pPr marL="1605686" indent="0">
              <a:buNone/>
              <a:defRPr sz="1756"/>
            </a:lvl5pPr>
            <a:lvl6pPr marL="2007108" indent="0">
              <a:buNone/>
              <a:defRPr sz="1756"/>
            </a:lvl6pPr>
            <a:lvl7pPr marL="2408530" indent="0">
              <a:buNone/>
              <a:defRPr sz="1756"/>
            </a:lvl7pPr>
            <a:lvl8pPr marL="2809951" indent="0">
              <a:buNone/>
              <a:defRPr sz="1756"/>
            </a:lvl8pPr>
            <a:lvl9pPr marL="3211373" indent="0">
              <a:buNone/>
              <a:defRPr sz="1756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970" y="3207544"/>
            <a:ext cx="2589235" cy="5942372"/>
          </a:xfrm>
        </p:spPr>
        <p:txBody>
          <a:bodyPr/>
          <a:lstStyle>
            <a:lvl1pPr marL="0" indent="0">
              <a:buNone/>
              <a:defRPr sz="1405"/>
            </a:lvl1pPr>
            <a:lvl2pPr marL="401422" indent="0">
              <a:buNone/>
              <a:defRPr sz="1229"/>
            </a:lvl2pPr>
            <a:lvl3pPr marL="802843" indent="0">
              <a:buNone/>
              <a:defRPr sz="1054"/>
            </a:lvl3pPr>
            <a:lvl4pPr marL="1204265" indent="0">
              <a:buNone/>
              <a:defRPr sz="878"/>
            </a:lvl4pPr>
            <a:lvl5pPr marL="1605686" indent="0">
              <a:buNone/>
              <a:defRPr sz="878"/>
            </a:lvl5pPr>
            <a:lvl6pPr marL="2007108" indent="0">
              <a:buNone/>
              <a:defRPr sz="878"/>
            </a:lvl6pPr>
            <a:lvl7pPr marL="2408530" indent="0">
              <a:buNone/>
              <a:defRPr sz="878"/>
            </a:lvl7pPr>
            <a:lvl8pPr marL="2809951" indent="0">
              <a:buNone/>
              <a:defRPr sz="878"/>
            </a:lvl8pPr>
            <a:lvl9pPr marL="3211373" indent="0">
              <a:buNone/>
              <a:defRPr sz="87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3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8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5029" y="569240"/>
            <a:ext cx="173103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925" y="569240"/>
            <a:ext cx="5092755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1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924" y="569242"/>
            <a:ext cx="692414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924" y="2846200"/>
            <a:ext cx="692414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924" y="9909729"/>
            <a:ext cx="180629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714E9-C7E3-9D4E-A9C1-6951EAA70B6B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9271" y="9909729"/>
            <a:ext cx="270944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9767" y="9909729"/>
            <a:ext cx="180629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34226-F51F-8C4A-B91C-01E2671C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2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02843" rtl="0" eaLnBrk="1" latinLnBrk="0" hangingPunct="1">
        <a:lnSpc>
          <a:spcPct val="90000"/>
        </a:lnSpc>
        <a:spcBef>
          <a:spcPct val="0"/>
        </a:spcBef>
        <a:buNone/>
        <a:defRPr sz="38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711" indent="-200711" algn="l" defTabSz="802843" rtl="0" eaLnBrk="1" latinLnBrk="0" hangingPunct="1">
        <a:lnSpc>
          <a:spcPct val="90000"/>
        </a:lnSpc>
        <a:spcBef>
          <a:spcPts val="878"/>
        </a:spcBef>
        <a:buFont typeface="Arial" panose="020B0604020202020204" pitchFamily="34" charset="0"/>
        <a:buChar char="•"/>
        <a:defRPr sz="2458" kern="1200">
          <a:solidFill>
            <a:schemeClr val="tx1"/>
          </a:solidFill>
          <a:latin typeface="+mn-lt"/>
          <a:ea typeface="+mn-ea"/>
          <a:cs typeface="+mn-cs"/>
        </a:defRPr>
      </a:lvl1pPr>
      <a:lvl2pPr marL="602132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2107" kern="1200">
          <a:solidFill>
            <a:schemeClr val="tx1"/>
          </a:solidFill>
          <a:latin typeface="+mn-lt"/>
          <a:ea typeface="+mn-ea"/>
          <a:cs typeface="+mn-cs"/>
        </a:defRPr>
      </a:lvl2pPr>
      <a:lvl3pPr marL="1003554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756" kern="1200">
          <a:solidFill>
            <a:schemeClr val="tx1"/>
          </a:solidFill>
          <a:latin typeface="+mn-lt"/>
          <a:ea typeface="+mn-ea"/>
          <a:cs typeface="+mn-cs"/>
        </a:defRPr>
      </a:lvl3pPr>
      <a:lvl4pPr marL="1404976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4pPr>
      <a:lvl5pPr marL="1806397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5pPr>
      <a:lvl6pPr marL="2207819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6pPr>
      <a:lvl7pPr marL="2609240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7pPr>
      <a:lvl8pPr marL="3010662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8pPr>
      <a:lvl9pPr marL="3412084" indent="-200711" algn="l" defTabSz="802843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1pPr>
      <a:lvl2pPr marL="401422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2pPr>
      <a:lvl3pPr marL="802843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3pPr>
      <a:lvl4pPr marL="1204265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4pPr>
      <a:lvl5pPr marL="1605686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5pPr>
      <a:lvl6pPr marL="2007108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6pPr>
      <a:lvl7pPr marL="2408530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7pPr>
      <a:lvl8pPr marL="2809951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8pPr>
      <a:lvl9pPr marL="3211373" algn="l" defTabSz="802843" rtl="0" eaLnBrk="1" latinLnBrk="0" hangingPunct="1">
        <a:defRPr sz="15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DAA2BFE-0259-23BE-E0B1-B4A6C07EC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376" b="319"/>
          <a:stretch/>
        </p:blipFill>
        <p:spPr>
          <a:xfrm>
            <a:off x="5905" y="0"/>
            <a:ext cx="8016178" cy="10691813"/>
          </a:xfr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EA0AFCC-27A0-444A-7C3B-977717C350B0}"/>
              </a:ext>
            </a:extLst>
          </p:cNvPr>
          <p:cNvSpPr txBox="1"/>
          <p:nvPr/>
        </p:nvSpPr>
        <p:spPr>
          <a:xfrm>
            <a:off x="5905" y="10027789"/>
            <a:ext cx="8027988" cy="618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rPr>
              <a:t> </a:t>
            </a:r>
            <a:endParaRPr lang="en-US" altLang="zh-TW" sz="900" b="1" dirty="0">
              <a:uFill>
                <a:solidFill>
                  <a:srgbClr val="000000"/>
                </a:solidFill>
              </a:uFill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星期一至日｜另原價加一服務費｜</a:t>
            </a:r>
            <a:r>
              <a:rPr lang="zh-HK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供應有限，敬請預先訂座  </a:t>
            </a: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︳</a:t>
            </a:r>
            <a:r>
              <a:rPr lang="zh-HK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如閣下對任何食物過敏，請告知我們的服務員</a:t>
            </a:r>
          </a:p>
          <a:p>
            <a:pPr algn="ctr">
              <a:lnSpc>
                <a:spcPts val="1200"/>
              </a:lnSpc>
            </a:pP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Monday</a:t>
            </a: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to</a:t>
            </a: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Sunday </a:t>
            </a: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︳Subject to 10% service charge (based on original price)</a:t>
            </a: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｜ </a:t>
            </a:r>
            <a:endParaRPr lang="en-US" altLang="zh-TW" sz="900" b="1" dirty="0">
              <a:uFill>
                <a:solidFill>
                  <a:srgbClr val="000000"/>
                </a:solidFill>
              </a:uFill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en-HK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Advance reservation is recommended due to limited supply</a:t>
            </a:r>
            <a:r>
              <a:rPr lang="zh-TW" altLang="en-US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︳</a:t>
            </a:r>
            <a:r>
              <a:rPr lang="en-HK" sz="900" b="1" dirty="0">
                <a:uFill>
                  <a:solidFill>
                    <a:srgbClr val="000000"/>
                  </a:solidFill>
                </a:u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Please advise our staff of any food allergies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6E3FFB3-E9EE-B45A-EAFD-0A496971F0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500" y1="24333" x2="33500" y2="24333"/>
                        <a14:foregroundMark x1="40250" y1="21667" x2="40250" y2="21667"/>
                        <a14:foregroundMark x1="48500" y1="24667" x2="48500" y2="24667"/>
                        <a14:foregroundMark x1="39750" y1="36667" x2="39750" y2="36667"/>
                        <a14:foregroundMark x1="59000" y1="31667" x2="59000" y2="31667"/>
                        <a14:foregroundMark x1="31000" y1="78000" x2="31000" y2="78000"/>
                        <a14:foregroundMark x1="39750" y1="74333" x2="39750" y2="74333"/>
                        <a14:foregroundMark x1="45750" y1="76667" x2="45750" y2="76667"/>
                        <a14:foregroundMark x1="49500" y1="80667" x2="49500" y2="80667"/>
                        <a14:foregroundMark x1="55500" y1="78667" x2="55500" y2="78667"/>
                        <a14:foregroundMark x1="61500" y1="78000" x2="61500" y2="78000"/>
                        <a14:foregroundMark x1="67000" y1="77667" x2="67000" y2="77667"/>
                        <a14:foregroundMark x1="74250" y1="78000" x2="74250" y2="78000"/>
                        <a14:foregroundMark x1="81750" y1="79333" x2="81750" y2="79333"/>
                        <a14:foregroundMark x1="78500" y1="51000" x2="78500" y2="51000"/>
                        <a14:foregroundMark x1="57750" y1="50667" x2="57750" y2="50667"/>
                        <a14:foregroundMark x1="59500" y1="50667" x2="59500" y2="50667"/>
                        <a14:foregroundMark x1="63000" y1="48333" x2="65500" y2="48667"/>
                        <a14:foregroundMark x1="53750" y1="50000" x2="75250" y2="50333"/>
                        <a14:foregroundMark x1="65394" y1="51333" x2="78000" y2="51000"/>
                        <a14:foregroundMark x1="52750" y1="51667" x2="65394" y2="51333"/>
                        <a14:foregroundMark x1="52750" y1="49000" x2="77750" y2="49667"/>
                        <a14:foregroundMark x1="33000" y1="76000" x2="33000" y2="76000"/>
                        <a14:foregroundMark x1="53750" y1="48333" x2="79000" y2="51667"/>
                        <a14:foregroundMark x1="78500" y1="52000" x2="72500" y2="48667"/>
                        <a14:foregroundMark x1="67750" y1="48667" x2="72250" y2="48667"/>
                        <a14:foregroundMark x1="70500" y1="48333" x2="70500" y2="48333"/>
                        <a14:foregroundMark x1="71750" y1="48333" x2="71750" y2="48333"/>
                        <a14:foregroundMark x1="68000" y1="48000" x2="68000" y2="48000"/>
                        <a14:foregroundMark x1="68750" y1="48333" x2="68750" y2="48333"/>
                        <a14:foregroundMark x1="68000" y1="48000" x2="68000" y2="48000"/>
                        <a14:foregroundMark x1="68000" y1="48000" x2="68000" y2="48000"/>
                        <a14:foregroundMark x1="67750" y1="47667" x2="67750" y2="47667"/>
                        <a14:foregroundMark x1="67500" y1="48333" x2="67500" y2="48333"/>
                        <a14:foregroundMark x1="66500" y1="48333" x2="66500" y2="48333"/>
                        <a14:foregroundMark x1="68250" y1="48333" x2="68250" y2="48333"/>
                        <a14:foregroundMark x1="67000" y1="47667" x2="67000" y2="47667"/>
                        <a14:foregroundMark x1="67000" y1="47667" x2="67000" y2="47667"/>
                        <a14:foregroundMark x1="62000" y1="48333" x2="62000" y2="48333"/>
                        <a14:foregroundMark x1="61750" y1="48333" x2="61750" y2="48333"/>
                        <a14:foregroundMark x1="61500" y1="48333" x2="61500" y2="48333"/>
                        <a14:foregroundMark x1="60000" y1="52667" x2="60000" y2="52667"/>
                        <a14:foregroundMark x1="58250" y1="52667" x2="58250" y2="52667"/>
                        <a14:foregroundMark x1="59000" y1="52667" x2="59000" y2="52667"/>
                        <a14:foregroundMark x1="53000" y1="50000" x2="53000" y2="50000"/>
                        <a14:foregroundMark x1="53000" y1="51000" x2="53000" y2="51000"/>
                        <a14:foregroundMark x1="54000" y1="47667" x2="54000" y2="47667"/>
                        <a14:foregroundMark x1="53250" y1="48333" x2="53250" y2="48333"/>
                        <a14:foregroundMark x1="53250" y1="48333" x2="53250" y2="48333"/>
                        <a14:foregroundMark x1="54500" y1="48333" x2="54500" y2="48333"/>
                        <a14:foregroundMark x1="54750" y1="48333" x2="54750" y2="48333"/>
                        <a14:foregroundMark x1="54750" y1="48333" x2="54750" y2="48333"/>
                        <a14:foregroundMark x1="52500" y1="48333" x2="52500" y2="48333"/>
                        <a14:foregroundMark x1="53000" y1="47667" x2="53000" y2="47667"/>
                        <a14:foregroundMark x1="53250" y1="48333" x2="53250" y2="48333"/>
                        <a14:foregroundMark x1="53000" y1="48333" x2="53000" y2="48333"/>
                        <a14:foregroundMark x1="53250" y1="48333" x2="53250" y2="48333"/>
                        <a14:foregroundMark x1="53250" y1="48333" x2="55250" y2="49000"/>
                        <a14:foregroundMark x1="52750" y1="48333" x2="52750" y2="48333"/>
                        <a14:foregroundMark x1="52750" y1="48333" x2="56500" y2="48667"/>
                        <a14:foregroundMark x1="53500" y1="48333" x2="53500" y2="48333"/>
                        <a14:foregroundMark x1="53000" y1="48333" x2="53000" y2="48333"/>
                        <a14:foregroundMark x1="53000" y1="48333" x2="53000" y2="48333"/>
                        <a14:foregroundMark x1="53500" y1="48667" x2="53500" y2="48667"/>
                        <a14:foregroundMark x1="53000" y1="48333" x2="53000" y2="48333"/>
                        <a14:foregroundMark x1="53000" y1="48333" x2="53000" y2="48333"/>
                        <a14:foregroundMark x1="53250" y1="48333" x2="53250" y2="48333"/>
                        <a14:foregroundMark x1="53250" y1="48333" x2="53250" y2="48333"/>
                        <a14:foregroundMark x1="53250" y1="48333" x2="53250" y2="48333"/>
                        <a14:foregroundMark x1="53250" y1="48333" x2="53250" y2="48333"/>
                        <a14:foregroundMark x1="53000" y1="48333" x2="53000" y2="48333"/>
                        <a14:foregroundMark x1="72500" y1="52667" x2="75000" y2="52333"/>
                        <a14:foregroundMark x1="66750" y1="52333" x2="71750" y2="51667"/>
                        <a14:foregroundMark x1="65250" y1="52333" x2="66750" y2="52333"/>
                        <a14:foregroundMark x1="64250" y1="52667" x2="65250" y2="52667"/>
                        <a14:foregroundMark x1="63750" y1="52333" x2="64500" y2="52667"/>
                        <a14:foregroundMark x1="64000" y1="52667" x2="64000" y2="52667"/>
                        <a14:foregroundMark x1="63500" y1="52667" x2="63500" y2="52667"/>
                        <a14:foregroundMark x1="75750" y1="48333" x2="76750" y2="48667"/>
                        <a14:foregroundMark x1="73500" y1="48333" x2="73500" y2="48333"/>
                        <a14:foregroundMark x1="73500" y1="48000" x2="73500" y2="48000"/>
                        <a14:foregroundMark x1="75750" y1="47667" x2="75750" y2="47667"/>
                        <a14:foregroundMark x1="74750" y1="48000" x2="74750" y2="48000"/>
                        <a14:foregroundMark x1="74250" y1="47667" x2="74250" y2="47667"/>
                        <a14:foregroundMark x1="74000" y1="47667" x2="74000" y2="47667"/>
                        <a14:foregroundMark x1="73750" y1="47667" x2="73750" y2="47667"/>
                        <a14:foregroundMark x1="73750" y1="47667" x2="73750" y2="47667"/>
                        <a14:foregroundMark x1="73500" y1="47667" x2="73500" y2="47667"/>
                        <a14:foregroundMark x1="73500" y1="47667" x2="73500" y2="47667"/>
                        <a14:foregroundMark x1="76000" y1="47667" x2="76000" y2="47667"/>
                        <a14:foregroundMark x1="77250" y1="48333" x2="77250" y2="48333"/>
                        <a14:foregroundMark x1="78000" y1="48333" x2="78000" y2="48333"/>
                        <a14:foregroundMark x1="78000" y1="48333" x2="78000" y2="48333"/>
                        <a14:foregroundMark x1="78750" y1="49667" x2="78750" y2="49667"/>
                        <a14:foregroundMark x1="79250" y1="50667" x2="79250" y2="50667"/>
                        <a14:foregroundMark x1="79250" y1="51000" x2="79250" y2="51000"/>
                        <a14:foregroundMark x1="79250" y1="51667" x2="79250" y2="51667"/>
                        <a14:foregroundMark x1="79250" y1="52667" x2="79250" y2="52667"/>
                        <a14:foregroundMark x1="62500" y1="48000" x2="62500" y2="48000"/>
                        <a14:foregroundMark x1="62000" y1="47667" x2="62000" y2="47667"/>
                        <a14:foregroundMark x1="62000" y1="47667" x2="62000" y2="47667"/>
                        <a14:foregroundMark x1="62750" y1="48000" x2="62750" y2="48000"/>
                        <a14:foregroundMark x1="63250" y1="48000" x2="63250" y2="48000"/>
                        <a14:foregroundMark x1="60500" y1="48333" x2="60500" y2="48333"/>
                        <a14:foregroundMark x1="59750" y1="48333" x2="59000" y2="48333"/>
                        <a14:foregroundMark x1="59000" y1="48333" x2="59000" y2="48333"/>
                        <a14:foregroundMark x1="58250" y1="48333" x2="58250" y2="48333"/>
                        <a14:foregroundMark x1="57000" y1="48667" x2="57000" y2="48667"/>
                        <a14:foregroundMark x1="56250" y1="48667" x2="56250" y2="48667"/>
                        <a14:foregroundMark x1="55250" y1="48667" x2="55250" y2="48667"/>
                        <a14:foregroundMark x1="56250" y1="47667" x2="56250" y2="47667"/>
                        <a14:foregroundMark x1="58000" y1="48333" x2="58000" y2="48333"/>
                        <a14:foregroundMark x1="55000" y1="48333" x2="55000" y2="48333"/>
                        <a14:foregroundMark x1="53250" y1="48333" x2="53250" y2="48333"/>
                        <a14:foregroundMark x1="53000" y1="48333" x2="53000" y2="48333"/>
                        <a14:foregroundMark x1="53000" y1="48333" x2="53000" y2="48333"/>
                        <a14:foregroundMark x1="52750" y1="48333" x2="52750" y2="48333"/>
                        <a14:foregroundMark x1="52500" y1="48333" x2="52500" y2="48333"/>
                        <a14:foregroundMark x1="52750" y1="48333" x2="52750" y2="48333"/>
                        <a14:foregroundMark x1="53500" y1="48333" x2="53500" y2="48333"/>
                        <a14:foregroundMark x1="53500" y1="48333" x2="53500" y2="48333"/>
                        <a14:foregroundMark x1="52750" y1="48333" x2="52750" y2="48333"/>
                        <a14:foregroundMark x1="52750" y1="48333" x2="52750" y2="48333"/>
                        <a14:foregroundMark x1="52500" y1="48333" x2="52500" y2="48333"/>
                        <a14:foregroundMark x1="52750" y1="48333" x2="52750" y2="48333"/>
                        <a14:foregroundMark x1="53000" y1="48667" x2="53000" y2="48667"/>
                        <a14:foregroundMark x1="52750" y1="48667" x2="52750" y2="48667"/>
                        <a14:foregroundMark x1="54000" y1="48333" x2="54000" y2="48333"/>
                        <a14:foregroundMark x1="55000" y1="48333" x2="55000" y2="48333"/>
                        <a14:foregroundMark x1="56500" y1="48333" x2="56500" y2="48333"/>
                        <a14:foregroundMark x1="68750" y1="49333" x2="68750" y2="49333"/>
                        <a14:foregroundMark x1="68750" y1="49333" x2="68750" y2="49333"/>
                        <a14:foregroundMark x1="68750" y1="49667" x2="68750" y2="49667"/>
                        <a14:foregroundMark x1="68500" y1="49667" x2="68500" y2="49667"/>
                        <a14:foregroundMark x1="68500" y1="49667" x2="68500" y2="49667"/>
                        <a14:foregroundMark x1="68250" y1="49333" x2="68250" y2="49333"/>
                        <a14:foregroundMark x1="68750" y1="49333" x2="68750" y2="49333"/>
                        <a14:foregroundMark x1="68500" y1="49333" x2="68500" y2="49333"/>
                        <a14:foregroundMark x1="68500" y1="49333" x2="68500" y2="49333"/>
                        <a14:backgroundMark x1="51000" y1="46667" x2="51000" y2="46667"/>
                        <a14:backgroundMark x1="34000" y1="78333" x2="34000" y2="78333"/>
                        <a14:backgroundMark x1="32250" y1="75667" x2="32250" y2="75667"/>
                        <a14:backgroundMark x1="32500" y1="78333" x2="32500" y2="78333"/>
                        <a14:backgroundMark x1="48250" y1="80667" x2="48250" y2="80667"/>
                        <a14:backgroundMark x1="52250" y1="47667" x2="52893" y2="48000"/>
                        <a14:backgroundMark x1="78384" y1="55917" x2="78000" y2="56333"/>
                        <a14:backgroundMark x1="81384" y1="52667" x2="79524" y2="54683"/>
                        <a14:backgroundMark x1="82000" y1="52000" x2="81384" y2="52667"/>
                        <a14:backgroundMark x1="79499" y1="50688" x2="80250" y2="50667"/>
                        <a14:backgroundMark x1="61000" y1="53333" x2="61000" y2="53333"/>
                        <a14:backgroundMark x1="61500" y1="53667" x2="61500" y2="53667"/>
                        <a14:backgroundMark x1="62000" y1="54000" x2="62000" y2="54000"/>
                        <a14:backgroundMark x1="64000" y1="54000" x2="64000" y2="54000"/>
                        <a14:backgroundMark x1="65250" y1="54000" x2="65250" y2="54000"/>
                        <a14:backgroundMark x1="65750" y1="54000" x2="65750" y2="54000"/>
                        <a14:backgroundMark x1="60250" y1="53333" x2="60250" y2="53333"/>
                        <a14:backgroundMark x1="59250" y1="53000" x2="59250" y2="53000"/>
                        <a14:backgroundMark x1="58750" y1="53000" x2="58750" y2="53000"/>
                        <a14:backgroundMark x1="64500" y1="47333" x2="64500" y2="47333"/>
                        <a14:backgroundMark x1="64500" y1="48333" x2="64500" y2="48333"/>
                        <a14:backgroundMark x1="64250" y1="48333" x2="64250" y2="48333"/>
                        <a14:backgroundMark x1="64000" y1="48333" x2="64000" y2="48333"/>
                        <a14:backgroundMark x1="64000" y1="48333" x2="64000" y2="48333"/>
                        <a14:backgroundMark x1="60500" y1="48333" x2="60500" y2="48333"/>
                        <a14:backgroundMark x1="61750" y1="47667" x2="61750" y2="47667"/>
                        <a14:backgroundMark x1="56250" y1="47333" x2="56250" y2="47333"/>
                        <a14:backgroundMark x1="56250" y1="48000" x2="56250" y2="48000"/>
                        <a14:backgroundMark x1="72250" y1="48333" x2="72250" y2="48333"/>
                        <a14:backgroundMark x1="76250" y1="48333" x2="76250" y2="48333"/>
                        <a14:backgroundMark x1="76000" y1="48333" x2="76000" y2="48333"/>
                        <a14:backgroundMark x1="79000" y1="48333" x2="79000" y2="48333"/>
                        <a14:backgroundMark x1="79250" y1="49000" x2="79250" y2="49000"/>
                        <a14:backgroundMark x1="79250" y1="49333" x2="79250" y2="49333"/>
                        <a14:backgroundMark x1="68000" y1="52667" x2="68000" y2="52667"/>
                        <a14:backgroundMark x1="68000" y1="52333" x2="68000" y2="52333"/>
                        <a14:backgroundMark x1="68000" y1="51667" x2="68000" y2="51667"/>
                        <a14:backgroundMark x1="68000" y1="51333" x2="68000" y2="51333"/>
                        <a14:backgroundMark x1="68250" y1="49000" x2="68250" y2="49000"/>
                        <a14:backgroundMark x1="67750" y1="49000" x2="67750" y2="49000"/>
                        <a14:backgroundMark x1="69750" y1="48333" x2="69750" y2="48333"/>
                        <a14:backgroundMark x1="69750" y1="48333" x2="69750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405" y="0"/>
            <a:ext cx="2101678" cy="15760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B2FC424-F519-8CA2-CDE0-4D8EB7AF5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522246"/>
              </p:ext>
            </p:extLst>
          </p:nvPr>
        </p:nvGraphicFramePr>
        <p:xfrm>
          <a:off x="562708" y="1403477"/>
          <a:ext cx="6873072" cy="492203"/>
        </p:xfrm>
        <a:graphic>
          <a:graphicData uri="http://schemas.openxmlformats.org/drawingml/2006/table">
            <a:tbl>
              <a:tblPr/>
              <a:tblGrid>
                <a:gridCol w="6873072">
                  <a:extLst>
                    <a:ext uri="{9D8B030D-6E8A-4147-A177-3AD203B41FA5}">
                      <a16:colId xmlns:a16="http://schemas.microsoft.com/office/drawing/2014/main" val="713668412"/>
                    </a:ext>
                  </a:extLst>
                </a:gridCol>
              </a:tblGrid>
              <a:tr h="80142">
                <a:tc>
                  <a:txBody>
                    <a:bodyPr/>
                    <a:lstStyle/>
                    <a:p>
                      <a:pPr marL="0" marR="0" lvl="0" indent="0" algn="ctr" defTabSz="8028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櫻田晚市商務二人前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  <a:p>
                      <a:pPr marL="0" marR="0" lvl="0" indent="0" algn="ctr" defTabSz="8028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Sakurada Business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Dinner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Set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for 2 Persons</a:t>
                      </a:r>
                      <a:r>
                        <a:rPr lang="en-US" altLang="zh-H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 </a:t>
                      </a:r>
                    </a:p>
                  </a:txBody>
                  <a:tcPr marL="4523" marR="4523" marT="4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203053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A6CE491-B276-67CC-0F85-846BEC39C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912912"/>
              </p:ext>
            </p:extLst>
          </p:nvPr>
        </p:nvGraphicFramePr>
        <p:xfrm>
          <a:off x="1583670" y="2251284"/>
          <a:ext cx="4831148" cy="7805208"/>
        </p:xfrm>
        <a:graphic>
          <a:graphicData uri="http://schemas.openxmlformats.org/drawingml/2006/table">
            <a:tbl>
              <a:tblPr/>
              <a:tblGrid>
                <a:gridCol w="4831148">
                  <a:extLst>
                    <a:ext uri="{9D8B030D-6E8A-4147-A177-3AD203B41FA5}">
                      <a16:colId xmlns:a16="http://schemas.microsoft.com/office/drawing/2014/main" val="3993999353"/>
                    </a:ext>
                  </a:extLst>
                </a:gridCol>
              </a:tblGrid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季節野菜沙律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560603"/>
                  </a:ext>
                </a:extLst>
              </a:tr>
              <a:tr h="138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Seasonal Vegetables Salad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665554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1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45947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刺身四點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(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三文魚 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‧ </a:t>
                      </a:r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吞拿魚腩 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‧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 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甜蝦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‧ 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八爪魚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)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01600"/>
                  </a:ext>
                </a:extLst>
              </a:tr>
              <a:tr h="1062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Sashimi of Four Kinds (Salmon, Belly Tuna, Sweet Shrimp, Octopus)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15638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1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434322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野菜天婦羅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(4</a:t>
                      </a:r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款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9478422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Vegetables Tempura (4 kinds)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544948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298514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鐵板燒虎蝦 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( 2</a:t>
                      </a:r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隻 </a:t>
                      </a:r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667609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Teppanyaki Tiger Prawn ( 2 pcs 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367205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324183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鐵板燒北海道帆立貝 </a:t>
                      </a:r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( 2</a:t>
                      </a:r>
                      <a:r>
                        <a:rPr lang="zh-TW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隻 </a:t>
                      </a:r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405460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Teppanyaki Hokkaido Scallop ( 2 pcs )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458920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525230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鐵板燒美國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SRF</a:t>
                      </a:r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金菇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極黑豚薄燒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40867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Teppanyaki U.S. SRF Kurobuta Enoki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Mushroom Pork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Roll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197843"/>
                  </a:ext>
                </a:extLst>
              </a:tr>
              <a:tr h="127512">
                <a:tc>
                  <a:txBody>
                    <a:bodyPr/>
                    <a:lstStyle/>
                    <a:p>
                      <a:pPr algn="ctr" fontAlgn="ctr"/>
                      <a:endParaRPr lang="zh-HK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910216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r>
                        <a:rPr lang="zh-HK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或 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or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067633"/>
                  </a:ext>
                </a:extLst>
              </a:tr>
              <a:tr h="11741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181723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鐵板燒美國牛肉眼薄燒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34419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Teppanyaki U.S. Beef Ribeye Slices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903172"/>
                  </a:ext>
                </a:extLst>
              </a:tr>
              <a:tr h="127512">
                <a:tc>
                  <a:txBody>
                    <a:bodyPr/>
                    <a:lstStyle/>
                    <a:p>
                      <a:pPr algn="ctr" fontAlgn="ctr"/>
                      <a:endParaRPr lang="zh-HK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839535"/>
                  </a:ext>
                </a:extLst>
              </a:tr>
              <a:tr h="138874">
                <a:tc>
                  <a:txBody>
                    <a:bodyPr/>
                    <a:lstStyle/>
                    <a:p>
                      <a:pPr algn="ctr" fontAlgn="ctr"/>
                      <a:r>
                        <a:rPr lang="zh-HK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或 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or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546577"/>
                  </a:ext>
                </a:extLst>
              </a:tr>
              <a:tr h="11741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028080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鐵板燒日本香草鳥肉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308480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Teppanyaki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Janpanese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Chicken with Herbs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802266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154058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HK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麵豉湯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288049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Miso Soup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288339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467792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日式炒飯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/ </a:t>
                      </a:r>
                      <a:r>
                        <a:rPr lang="zh-TW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炒麵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/ 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熱烏冬 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/ 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冷烏冬 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655820"/>
                  </a:ext>
                </a:extLst>
              </a:tr>
              <a:tr h="145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Japanese Fried Rice / Fried Noodles / Hot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Udon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/ Cold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Udon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2756651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ctr" fontAlgn="ctr"/>
                      <a:endParaRPr lang="zh-HK" altLang="en-US" sz="1000" b="1" i="0" u="none" strike="noStrike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478265"/>
                  </a:ext>
                </a:extLst>
              </a:tr>
              <a:tr h="220937">
                <a:tc>
                  <a:txBody>
                    <a:bodyPr/>
                    <a:lstStyle/>
                    <a:p>
                      <a:pPr algn="ctr" fontAlgn="ctr"/>
                      <a:r>
                        <a:rPr lang="zh-HK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甜品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240060"/>
                  </a:ext>
                </a:extLst>
              </a:tr>
              <a:tr h="138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Dessert</a:t>
                      </a: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99560"/>
                  </a:ext>
                </a:extLst>
              </a:tr>
              <a:tr h="132562">
                <a:tc>
                  <a:txBody>
                    <a:bodyPr/>
                    <a:lstStyle/>
                    <a:p>
                      <a:pPr algn="l" fontAlgn="b"/>
                      <a:endParaRPr lang="zh-HK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562129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 fontAlgn="b"/>
                      <a:endParaRPr lang="zh-HK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389043"/>
                  </a:ext>
                </a:extLst>
              </a:tr>
              <a:tr h="45449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原價</a:t>
                      </a:r>
                      <a:r>
                        <a:rPr lang="en-US" altLang="zh-TW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Original</a:t>
                      </a:r>
                      <a:r>
                        <a:rPr lang="zh-TW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</a:t>
                      </a:r>
                      <a:r>
                        <a:rPr lang="en-US" altLang="zh-TW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Price:</a:t>
                      </a:r>
                      <a:r>
                        <a:rPr lang="zh-TW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</a:t>
                      </a:r>
                      <a:r>
                        <a:rPr lang="en-US" altLang="zh-TW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HK$1,988</a:t>
                      </a:r>
                    </a:p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FangSong" panose="02010609060101010101" pitchFamily="49" charset="-122"/>
                          <a:ea typeface="FangSong" panose="02010609060101010101" pitchFamily="49" charset="-122"/>
                        </a:rPr>
                        <a:t>激安價</a:t>
                      </a:r>
                      <a:r>
                        <a:rPr lang="en-US" altLang="zh-TW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HK$988</a:t>
                      </a:r>
                      <a:r>
                        <a:rPr lang="zh-TW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FangSong" panose="02010609060101010101" pitchFamily="49" charset="-122"/>
                        </a:rPr>
                        <a:t> </a:t>
                      </a:r>
                      <a:endParaRPr lang="en-US" altLang="zh-TW" sz="18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FangSong" panose="02010609060101010101" pitchFamily="49" charset="-122"/>
                      </a:endParaRPr>
                    </a:p>
                  </a:txBody>
                  <a:tcPr marL="6312" marR="6312" marT="63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554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17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2304</TotalTime>
  <Words>260</Words>
  <Application>Microsoft Office PowerPoint</Application>
  <PresentationFormat>自訂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FangSong</vt:lpstr>
      <vt:lpstr>Microsoft JhengHei UI</vt:lpstr>
      <vt:lpstr>Arial</vt:lpstr>
      <vt:lpstr>Calibri</vt:lpstr>
      <vt:lpstr>Calibri Light</vt:lpstr>
      <vt:lpstr>Office Theme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derek</dc:creator>
  <cp:lastModifiedBy>Henry Chan</cp:lastModifiedBy>
  <cp:revision>286</cp:revision>
  <cp:lastPrinted>2024-05-30T11:23:28Z</cp:lastPrinted>
  <dcterms:created xsi:type="dcterms:W3CDTF">2021-07-22T07:04:48Z</dcterms:created>
  <dcterms:modified xsi:type="dcterms:W3CDTF">2025-04-11T04:30:39Z</dcterms:modified>
</cp:coreProperties>
</file>